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56" r:id="rId3"/>
    <p:sldId id="257" r:id="rId4"/>
    <p:sldId id="259" r:id="rId5"/>
    <p:sldId id="267" r:id="rId6"/>
    <p:sldId id="258" r:id="rId7"/>
    <p:sldId id="263" r:id="rId8"/>
    <p:sldId id="260" r:id="rId9"/>
    <p:sldId id="270" r:id="rId10"/>
    <p:sldId id="271" r:id="rId11"/>
    <p:sldId id="278" r:id="rId12"/>
    <p:sldId id="273" r:id="rId13"/>
    <p:sldId id="279" r:id="rId14"/>
    <p:sldId id="265" r:id="rId15"/>
    <p:sldId id="283" r:id="rId16"/>
    <p:sldId id="274" r:id="rId17"/>
    <p:sldId id="272" r:id="rId18"/>
    <p:sldId id="275" r:id="rId19"/>
    <p:sldId id="276" r:id="rId20"/>
    <p:sldId id="280" r:id="rId21"/>
    <p:sldId id="281" r:id="rId22"/>
    <p:sldId id="282" r:id="rId23"/>
    <p:sldId id="277" r:id="rId24"/>
    <p:sldId id="264" r:id="rId25"/>
    <p:sldId id="284" r:id="rId26"/>
    <p:sldId id="285" r:id="rId27"/>
    <p:sldId id="286" r:id="rId28"/>
    <p:sldId id="262" r:id="rId29"/>
    <p:sldId id="266" r:id="rId30"/>
    <p:sldId id="268" r:id="rId31"/>
    <p:sldId id="269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1920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A1D5-E77A-7244-BA6C-81105414025E}" type="datetimeFigureOut">
              <a:rPr lang="en-US" smtClean="0"/>
              <a:t>8/13/17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A81A1-896C-2846-A059-4764007A6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2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A1D5-E77A-7244-BA6C-81105414025E}" type="datetimeFigureOut">
              <a:rPr lang="en-US" smtClean="0"/>
              <a:t>8/13/17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A81A1-896C-2846-A059-4764007A6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657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A1D5-E77A-7244-BA6C-81105414025E}" type="datetimeFigureOut">
              <a:rPr lang="en-US" smtClean="0"/>
              <a:t>8/13/17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A81A1-896C-2846-A059-4764007A6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04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A1D5-E77A-7244-BA6C-81105414025E}" type="datetimeFigureOut">
              <a:rPr lang="en-US" smtClean="0"/>
              <a:t>8/13/17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A81A1-896C-2846-A059-4764007A6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8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A1D5-E77A-7244-BA6C-81105414025E}" type="datetimeFigureOut">
              <a:rPr lang="en-US" smtClean="0"/>
              <a:t>8/13/17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A81A1-896C-2846-A059-4764007A6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81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A1D5-E77A-7244-BA6C-81105414025E}" type="datetimeFigureOut">
              <a:rPr lang="en-US" smtClean="0"/>
              <a:t>8/13/17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A81A1-896C-2846-A059-4764007A6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51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A1D5-E77A-7244-BA6C-81105414025E}" type="datetimeFigureOut">
              <a:rPr lang="en-US" smtClean="0"/>
              <a:t>8/13/17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A81A1-896C-2846-A059-4764007A6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62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A1D5-E77A-7244-BA6C-81105414025E}" type="datetimeFigureOut">
              <a:rPr lang="en-US" smtClean="0"/>
              <a:t>8/13/17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A81A1-896C-2846-A059-4764007A6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270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A1D5-E77A-7244-BA6C-81105414025E}" type="datetimeFigureOut">
              <a:rPr lang="en-US" smtClean="0"/>
              <a:t>8/13/17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A81A1-896C-2846-A059-4764007A6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31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A1D5-E77A-7244-BA6C-81105414025E}" type="datetimeFigureOut">
              <a:rPr lang="en-US" smtClean="0"/>
              <a:t>8/13/17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A81A1-896C-2846-A059-4764007A6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30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A1D5-E77A-7244-BA6C-81105414025E}" type="datetimeFigureOut">
              <a:rPr lang="en-US" smtClean="0"/>
              <a:t>8/13/17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A81A1-896C-2846-A059-4764007A6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588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A1D5-E77A-7244-BA6C-81105414025E}" type="datetimeFigureOut">
              <a:rPr lang="en-US" smtClean="0"/>
              <a:t>8/13/17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A81A1-896C-2846-A059-4764007A6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7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4" Type="http://schemas.openxmlformats.org/officeDocument/2006/relationships/image" Target="../media/image9.tiff"/><Relationship Id="rId5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iff"/><Relationship Id="rId3" Type="http://schemas.openxmlformats.org/officeDocument/2006/relationships/image" Target="../media/image20.tif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32605"/>
            <a:ext cx="6400800" cy="612539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CLI 5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7421" y="6039927"/>
            <a:ext cx="2295667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901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5724"/>
            <a:ext cx="7772400" cy="14700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47872"/>
            <a:ext cx="6400800" cy="5110128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 descr="CLI DATA Best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03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38516"/>
            <a:ext cx="9144000" cy="105020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Peripheral Arterial Disease Admissions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47872"/>
            <a:ext cx="6400800" cy="5110128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 descr="PAD Admission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66"/>
            <a:ext cx="9144000" cy="609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42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457651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CLI AND PAD ADMISSIONS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47872"/>
            <a:ext cx="6400800" cy="5110128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 descr="CLI DATA 3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7650"/>
            <a:ext cx="9144000" cy="731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33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362095"/>
            <a:ext cx="7772400" cy="1694552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Critical Limb Ischemia Outcomes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3" descr="dat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166" y="1074489"/>
            <a:ext cx="5128618" cy="57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30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1103" y="4067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CLI/PAD predominance in Medicare and Medicaid Population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47872"/>
            <a:ext cx="6400800" cy="5110128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 descr="payers amp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02" y="1510699"/>
            <a:ext cx="7915591" cy="53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50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 descr="CLI Ulcer 3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3" b="13313"/>
          <a:stretch>
            <a:fillRect/>
          </a:stretch>
        </p:blipFill>
        <p:spPr>
          <a:xfrm>
            <a:off x="0" y="4070031"/>
            <a:ext cx="4582048" cy="2787967"/>
          </a:xfrm>
        </p:spPr>
      </p:pic>
      <p:pic>
        <p:nvPicPr>
          <p:cNvPr id="14" name="Picture 13" descr="CLI 3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644" y="0"/>
            <a:ext cx="5283897" cy="3386266"/>
          </a:xfrm>
          <a:prstGeom prst="rect">
            <a:avLst/>
          </a:prstGeom>
        </p:spPr>
      </p:pic>
      <p:pic>
        <p:nvPicPr>
          <p:cNvPr id="16" name="Picture 15" descr="CLI foot ulcer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644" y="3386266"/>
            <a:ext cx="5171355" cy="3471733"/>
          </a:xfrm>
          <a:prstGeom prst="rect">
            <a:avLst/>
          </a:prstGeom>
        </p:spPr>
      </p:pic>
      <p:pic>
        <p:nvPicPr>
          <p:cNvPr id="20" name="Picture 19" descr="CLI 4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972644" cy="407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95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5724"/>
            <a:ext cx="7772400" cy="14700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47872"/>
            <a:ext cx="6400800" cy="511012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CLI 2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104" y="660400"/>
            <a:ext cx="4724400" cy="6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91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TREATMENT OPTIONS FOR PAD/CLI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90" y="1417638"/>
            <a:ext cx="9144000" cy="5794012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SURGICAL REVASCULARIZATION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CATHETER-BASED REVASCULARIZATION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BIOELECTRIC STIMULATION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STEM CELLS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AMNIOTIC FLUID AND MEMBRANE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GENE PLASMIDS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endParaRPr lang="en-US" dirty="0" smtClean="0">
              <a:solidFill>
                <a:srgbClr val="FFFFFF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5194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Bioelectric stimulation to Enhance Angiogenesis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055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I</a:t>
            </a:r>
            <a:r>
              <a:rPr lang="en-US" sz="3300" dirty="0" smtClean="0">
                <a:solidFill>
                  <a:srgbClr val="FFFF00"/>
                </a:solidFill>
              </a:rPr>
              <a:t>. Isolated skeletal muscle cells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Stimulated using the precise signal for VEGF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Confirmed increase VEGF mRNA in medium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Resulted in enhanced Endothelial cell </a:t>
            </a:r>
            <a:r>
              <a:rPr lang="en-US" dirty="0" err="1" smtClean="0">
                <a:solidFill>
                  <a:srgbClr val="FFFFFF"/>
                </a:solidFill>
              </a:rPr>
              <a:t>activatioin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II</a:t>
            </a:r>
            <a:r>
              <a:rPr lang="en-US" dirty="0" smtClean="0">
                <a:solidFill>
                  <a:srgbClr val="FFFF00"/>
                </a:solidFill>
              </a:rPr>
              <a:t>. </a:t>
            </a:r>
            <a:r>
              <a:rPr lang="en-US" sz="3300" dirty="0" smtClean="0">
                <a:solidFill>
                  <a:srgbClr val="FFFF00"/>
                </a:solidFill>
              </a:rPr>
              <a:t>Animal Model of hind limb ischemia*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Bioelectric stimulation too low to cause muscle contraction or discomfort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Induced demonstrable increase in blood flow and VEGF expression in the muscle.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Simple and effective strategy to enhance expression of targeted proteins in the target tissue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22007" y="6464108"/>
            <a:ext cx="3284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*</a:t>
            </a:r>
            <a:r>
              <a:rPr lang="en-US" dirty="0" err="1" smtClean="0">
                <a:solidFill>
                  <a:srgbClr val="FFFFFF"/>
                </a:solidFill>
              </a:rPr>
              <a:t>Kanno</a:t>
            </a:r>
            <a:r>
              <a:rPr lang="en-US" dirty="0" smtClean="0">
                <a:solidFill>
                  <a:srgbClr val="FFFFFF"/>
                </a:solidFill>
              </a:rPr>
              <a:t> et al Circulation 1999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193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 descr="22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r="8619"/>
          <a:stretch>
            <a:fillRect/>
          </a:stretch>
        </p:blipFill>
        <p:spPr>
          <a:xfrm>
            <a:off x="0" y="1271453"/>
            <a:ext cx="9248588" cy="6172343"/>
          </a:xfrm>
        </p:spPr>
      </p:pic>
      <p:sp>
        <p:nvSpPr>
          <p:cNvPr id="15" name="TextBox 14"/>
          <p:cNvSpPr txBox="1"/>
          <p:nvPr/>
        </p:nvSpPr>
        <p:spPr>
          <a:xfrm>
            <a:off x="11500" y="194235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</a:rPr>
              <a:t>Increase in Capillary Density and VEGF Expression with Bioelectric Stimulation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endParaRPr lang="en-US" sz="3600" dirty="0" smtClean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500" y="6488668"/>
            <a:ext cx="9144000" cy="954107"/>
          </a:xfrm>
          <a:prstGeom prst="rect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VEGF mRNA Expression increased 480 % in Skeletal Muscle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 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500" y="6926600"/>
            <a:ext cx="9144000" cy="369332"/>
          </a:xfrm>
          <a:prstGeom prst="rect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832094" y="7052039"/>
            <a:ext cx="3580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Kanno</a:t>
            </a:r>
            <a:r>
              <a:rPr lang="en-US" dirty="0" smtClean="0">
                <a:solidFill>
                  <a:srgbClr val="FFFFFF"/>
                </a:solidFill>
              </a:rPr>
              <a:t> S. </a:t>
            </a:r>
            <a:r>
              <a:rPr lang="en-US" dirty="0" err="1" smtClean="0">
                <a:solidFill>
                  <a:srgbClr val="FFFFFF"/>
                </a:solidFill>
              </a:rPr>
              <a:t>Circ</a:t>
            </a:r>
            <a:r>
              <a:rPr lang="en-US" dirty="0" smtClean="0">
                <a:solidFill>
                  <a:srgbClr val="FFFFFF"/>
                </a:solidFill>
              </a:rPr>
              <a:t> 1999 99:2682-91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83500" y="1993890"/>
            <a:ext cx="227105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230 % Increase</a:t>
            </a:r>
          </a:p>
          <a:p>
            <a:r>
              <a:rPr lang="en-US" sz="2400" b="1" dirty="0" smtClean="0"/>
              <a:t>       P&lt; 0.01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271453"/>
            <a:ext cx="9144000" cy="369332"/>
          </a:xfrm>
          <a:prstGeom prst="rect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074464"/>
            <a:ext cx="9144000" cy="369332"/>
          </a:xfrm>
          <a:prstGeom prst="rect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07917" y="7111266"/>
            <a:ext cx="2774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   </a:t>
            </a:r>
            <a:r>
              <a:rPr lang="en-US" dirty="0" err="1" smtClean="0">
                <a:solidFill>
                  <a:schemeClr val="bg1"/>
                </a:solidFill>
              </a:rPr>
              <a:t>Kanno</a:t>
            </a:r>
            <a:r>
              <a:rPr lang="en-US" dirty="0" smtClean="0">
                <a:solidFill>
                  <a:schemeClr val="bg1"/>
                </a:solidFill>
              </a:rPr>
              <a:t> S </a:t>
            </a:r>
            <a:r>
              <a:rPr lang="en-US" dirty="0" err="1" smtClean="0">
                <a:solidFill>
                  <a:schemeClr val="bg1"/>
                </a:solidFill>
              </a:rPr>
              <a:t>Circ</a:t>
            </a:r>
            <a:r>
              <a:rPr lang="en-US" dirty="0" smtClean="0">
                <a:solidFill>
                  <a:schemeClr val="bg1"/>
                </a:solidFill>
              </a:rPr>
              <a:t> 1999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002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BIOELETRIC STIMULATION FOR NON-HEALING WOUNDS DUE TO CLI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22936" cy="483044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Czech Republic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41 Patients with diabetes and non-healing leg or foot ulcers of various etiologies; arterial or venous, or pressure; all had </a:t>
            </a:r>
            <a:r>
              <a:rPr lang="en-US" dirty="0" err="1" smtClean="0">
                <a:solidFill>
                  <a:srgbClr val="FFFFFF"/>
                </a:solidFill>
              </a:rPr>
              <a:t>std</a:t>
            </a:r>
            <a:r>
              <a:rPr lang="en-US" dirty="0" smtClean="0">
                <a:solidFill>
                  <a:srgbClr val="FFFFFF"/>
                </a:solidFill>
              </a:rPr>
              <a:t> wound care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Bioelectric stimulation for 45-60 minutes, 3 x’s/week for 8 weeks using 1.5 </a:t>
            </a:r>
            <a:r>
              <a:rPr lang="en-US" dirty="0" err="1" smtClean="0">
                <a:solidFill>
                  <a:srgbClr val="FFFFFF"/>
                </a:solidFill>
              </a:rPr>
              <a:t>uA</a:t>
            </a:r>
            <a:r>
              <a:rPr lang="en-US" dirty="0" smtClean="0">
                <a:solidFill>
                  <a:srgbClr val="FFFFFF"/>
                </a:solidFill>
              </a:rPr>
              <a:t> with cutaneous patch electrodes-induced no reported discomfort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Over 90% Reduction in Wound Size by 8 weeks of this treatment.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91431" y="6430648"/>
            <a:ext cx="430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Wirsing</a:t>
            </a:r>
            <a:r>
              <a:rPr lang="en-US" dirty="0" smtClean="0">
                <a:solidFill>
                  <a:srgbClr val="FFFFFF"/>
                </a:solidFill>
              </a:rPr>
              <a:t> et al </a:t>
            </a:r>
            <a:r>
              <a:rPr lang="en-US" dirty="0" err="1" smtClean="0">
                <a:solidFill>
                  <a:srgbClr val="FFFFFF"/>
                </a:solidFill>
              </a:rPr>
              <a:t>internatl</a:t>
            </a:r>
            <a:r>
              <a:rPr lang="en-US" dirty="0" smtClean="0">
                <a:solidFill>
                  <a:srgbClr val="FFFFFF"/>
                </a:solidFill>
              </a:rPr>
              <a:t> Wound J 2013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119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Patented Bioelectric Signals for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Specific Target Proteins*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847" y="1753529"/>
            <a:ext cx="8686800" cy="4925177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 smtClean="0">
                <a:solidFill>
                  <a:srgbClr val="FFFFFF"/>
                </a:solidFill>
              </a:rPr>
              <a:t>SDF-1         Stem Cell Differentiating Signal</a:t>
            </a:r>
          </a:p>
          <a:p>
            <a:r>
              <a:rPr lang="en-US" sz="3600" dirty="0" smtClean="0">
                <a:solidFill>
                  <a:srgbClr val="FFFFFF"/>
                </a:solidFill>
              </a:rPr>
              <a:t>VEGF              </a:t>
            </a:r>
            <a:r>
              <a:rPr lang="en-US" sz="3600" dirty="0" err="1" smtClean="0">
                <a:solidFill>
                  <a:srgbClr val="FFFFFF"/>
                </a:solidFill>
              </a:rPr>
              <a:t>Tropoelastin</a:t>
            </a:r>
            <a:r>
              <a:rPr lang="en-US" sz="3600" dirty="0" smtClean="0">
                <a:solidFill>
                  <a:srgbClr val="FFFFFF"/>
                </a:solidFill>
              </a:rPr>
              <a:t> </a:t>
            </a:r>
          </a:p>
          <a:p>
            <a:r>
              <a:rPr lang="en-US" sz="3600" dirty="0" smtClean="0">
                <a:solidFill>
                  <a:srgbClr val="FFFFFF"/>
                </a:solidFill>
              </a:rPr>
              <a:t>PDGF              </a:t>
            </a:r>
            <a:r>
              <a:rPr lang="en-US" sz="3600" dirty="0" err="1" smtClean="0">
                <a:solidFill>
                  <a:srgbClr val="FFFFFF"/>
                </a:solidFill>
              </a:rPr>
              <a:t>Activin</a:t>
            </a:r>
            <a:r>
              <a:rPr lang="en-US" sz="3600" dirty="0" smtClean="0">
                <a:solidFill>
                  <a:srgbClr val="FFFFFF"/>
                </a:solidFill>
              </a:rPr>
              <a:t> A&amp;B </a:t>
            </a:r>
          </a:p>
          <a:p>
            <a:r>
              <a:rPr lang="en-US" sz="3600" dirty="0" smtClean="0">
                <a:solidFill>
                  <a:srgbClr val="FFFFFF"/>
                </a:solidFill>
              </a:rPr>
              <a:t>IGF                  </a:t>
            </a:r>
            <a:r>
              <a:rPr lang="en-US" sz="3600" dirty="0" err="1" smtClean="0">
                <a:solidFill>
                  <a:srgbClr val="FFFFFF"/>
                </a:solidFill>
              </a:rPr>
              <a:t>Follistatin</a:t>
            </a:r>
            <a:endParaRPr lang="en-US" sz="3600" dirty="0" smtClean="0">
              <a:solidFill>
                <a:srgbClr val="FFFFFF"/>
              </a:solidFill>
            </a:endParaRPr>
          </a:p>
          <a:p>
            <a:r>
              <a:rPr lang="en-US" sz="3600" dirty="0" smtClean="0">
                <a:solidFill>
                  <a:srgbClr val="FFFFFF"/>
                </a:solidFill>
              </a:rPr>
              <a:t>HGF                </a:t>
            </a:r>
            <a:r>
              <a:rPr lang="en-US" sz="3600" dirty="0" err="1" smtClean="0">
                <a:solidFill>
                  <a:srgbClr val="FFFFFF"/>
                </a:solidFill>
              </a:rPr>
              <a:t>eNOS</a:t>
            </a:r>
            <a:endParaRPr lang="en-US" sz="3600" dirty="0" smtClean="0">
              <a:solidFill>
                <a:srgbClr val="FFFFFF"/>
              </a:solidFill>
            </a:endParaRPr>
          </a:p>
          <a:p>
            <a:r>
              <a:rPr lang="en-US" sz="3600" dirty="0" smtClean="0">
                <a:solidFill>
                  <a:srgbClr val="FFFFFF"/>
                </a:solidFill>
              </a:rPr>
              <a:t>EGF                 HIF-1 alpha</a:t>
            </a:r>
          </a:p>
          <a:p>
            <a:r>
              <a:rPr lang="en-US" sz="3600" dirty="0" smtClean="0">
                <a:solidFill>
                  <a:srgbClr val="FFFFFF"/>
                </a:solidFill>
              </a:rPr>
              <a:t>Confirmed Expression in multiple tissues</a:t>
            </a:r>
          </a:p>
          <a:p>
            <a:endParaRPr lang="en-US" sz="3600" dirty="0" smtClean="0">
              <a:solidFill>
                <a:srgbClr val="FFFFFF"/>
              </a:solidFill>
            </a:endParaRPr>
          </a:p>
          <a:p>
            <a:r>
              <a:rPr lang="en-US" sz="3600" dirty="0" smtClean="0">
                <a:solidFill>
                  <a:srgbClr val="FFFFFF"/>
                </a:solidFill>
              </a:rPr>
              <a:t>ONLY STRATEGY THAT STIMULATES</a:t>
            </a:r>
          </a:p>
          <a:p>
            <a:r>
              <a:rPr lang="en-US" sz="3600" dirty="0" smtClean="0">
                <a:solidFill>
                  <a:srgbClr val="FFFFFF"/>
                </a:solidFill>
              </a:rPr>
              <a:t>HOMING/DIFFERENTIATION/PROLIFERATION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633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63876"/>
            <a:ext cx="7772400" cy="1694552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BIOELECTRIC STIMULATION FOR NON-HEALING ULCER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47872"/>
            <a:ext cx="6400800" cy="5110128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 descr="CLI BE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6000"/>
            <a:ext cx="9144000" cy="5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95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2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42" b="24842"/>
          <a:stretch>
            <a:fillRect/>
          </a:stretch>
        </p:blipFill>
        <p:spPr>
          <a:xfrm>
            <a:off x="457200" y="584200"/>
            <a:ext cx="8229600" cy="5541963"/>
          </a:xfrm>
        </p:spPr>
      </p:pic>
    </p:spTree>
    <p:extLst>
      <p:ext uri="{BB962C8B-B14F-4D97-AF65-F5344CB8AC3E}">
        <p14:creationId xmlns:p14="http://schemas.microsoft.com/office/powerpoint/2010/main" val="2483803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 descr="33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" r="3836"/>
          <a:stretch>
            <a:fillRect/>
          </a:stretch>
        </p:blipFill>
        <p:spPr>
          <a:xfrm>
            <a:off x="0" y="906813"/>
            <a:ext cx="9144000" cy="6109918"/>
          </a:xfrm>
        </p:spPr>
      </p:pic>
      <p:sp>
        <p:nvSpPr>
          <p:cNvPr id="5" name="TextBox 4"/>
          <p:cNvSpPr txBox="1"/>
          <p:nvPr/>
        </p:nvSpPr>
        <p:spPr>
          <a:xfrm>
            <a:off x="0" y="260482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</a:rPr>
              <a:t>Bioelectric Stimulation for Non-Healing Wounds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33436" y="6560888"/>
            <a:ext cx="2810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International Wound J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518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BIOELETRIC STIMULATION FOR     NON-HEALING DIABETIC FOOT ULCERS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271" y="1651024"/>
            <a:ext cx="8465736" cy="5206976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30 Patients with wound ulcers unresponsive to all conventional therapies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Randomized, single blind, placebo control trial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   Bioelectric stimulation: </a:t>
            </a:r>
            <a:r>
              <a:rPr lang="en-US" dirty="0">
                <a:solidFill>
                  <a:srgbClr val="FFFFFF"/>
                </a:solidFill>
              </a:rPr>
              <a:t>O</a:t>
            </a:r>
            <a:r>
              <a:rPr lang="en-US" dirty="0" smtClean="0">
                <a:solidFill>
                  <a:srgbClr val="FFFFFF"/>
                </a:solidFill>
              </a:rPr>
              <a:t>n or Off 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1 </a:t>
            </a:r>
            <a:r>
              <a:rPr lang="en-US" dirty="0" err="1" smtClean="0">
                <a:solidFill>
                  <a:srgbClr val="FFFFFF"/>
                </a:solidFill>
              </a:rPr>
              <a:t>hr</a:t>
            </a:r>
            <a:r>
              <a:rPr lang="en-US" dirty="0" smtClean="0">
                <a:solidFill>
                  <a:srgbClr val="FFFFFF"/>
                </a:solidFill>
              </a:rPr>
              <a:t> sessions, 3 x’s/week, for 4 weeks (12 total)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60 % Reduction in Wound Area, </a:t>
            </a:r>
            <a:r>
              <a:rPr lang="en-US" dirty="0" err="1" smtClean="0">
                <a:solidFill>
                  <a:srgbClr val="FFFF00"/>
                </a:solidFill>
              </a:rPr>
              <a:t>vs</a:t>
            </a:r>
            <a:r>
              <a:rPr lang="en-US" dirty="0" smtClean="0">
                <a:solidFill>
                  <a:srgbClr val="FFFF00"/>
                </a:solidFill>
              </a:rPr>
              <a:t> 20% Control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Wound fluid after 1 treatment showed significant increase in HIF-1 alpha levels p=0.01 </a:t>
            </a:r>
            <a:r>
              <a:rPr lang="en-US" dirty="0" err="1" smtClean="0">
                <a:solidFill>
                  <a:srgbClr val="FFFFFF"/>
                </a:solidFill>
              </a:rPr>
              <a:t>vs</a:t>
            </a:r>
            <a:r>
              <a:rPr lang="en-US" dirty="0" smtClean="0">
                <a:solidFill>
                  <a:srgbClr val="FFFFFF"/>
                </a:solidFill>
              </a:rPr>
              <a:t> Control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Also significant increase VEGF with wound healing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17920" y="6437844"/>
            <a:ext cx="292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Asadi</a:t>
            </a:r>
            <a:r>
              <a:rPr lang="en-US" dirty="0" smtClean="0">
                <a:solidFill>
                  <a:srgbClr val="FFFFFF"/>
                </a:solidFill>
              </a:rPr>
              <a:t> et al Diabetes Res 2017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471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Abadi BES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" b="1053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1" name="TextBox 10"/>
          <p:cNvSpPr txBox="1"/>
          <p:nvPr/>
        </p:nvSpPr>
        <p:spPr>
          <a:xfrm>
            <a:off x="0" y="6535483"/>
            <a:ext cx="2557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Abadi</a:t>
            </a:r>
            <a:r>
              <a:rPr lang="en-US" dirty="0" smtClean="0"/>
              <a:t> Diabetes Res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131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Amniotic Fluid and Membrane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55" y="1284129"/>
            <a:ext cx="8967603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Fluid that bathes the fetus</a:t>
            </a:r>
          </a:p>
          <a:p>
            <a:r>
              <a:rPr lang="en-US" dirty="0">
                <a:solidFill>
                  <a:schemeClr val="bg1"/>
                </a:solidFill>
              </a:rPr>
              <a:t>Readily available at C-Section </a:t>
            </a:r>
            <a:r>
              <a:rPr lang="en-US" dirty="0" smtClean="0">
                <a:solidFill>
                  <a:schemeClr val="bg1"/>
                </a:solidFill>
              </a:rPr>
              <a:t>deliveries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Microarray analysis: 240 proteins-pro-regenerative and pro-</a:t>
            </a:r>
            <a:r>
              <a:rPr lang="en-US" dirty="0" err="1" smtClean="0">
                <a:solidFill>
                  <a:schemeClr val="bg1"/>
                </a:solidFill>
              </a:rPr>
              <a:t>angiogenic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Membrane (</a:t>
            </a:r>
            <a:r>
              <a:rPr lang="en-US" dirty="0" err="1">
                <a:solidFill>
                  <a:schemeClr val="bg1"/>
                </a:solidFill>
              </a:rPr>
              <a:t>chorion:amnion</a:t>
            </a:r>
            <a:r>
              <a:rPr lang="en-US" dirty="0">
                <a:solidFill>
                  <a:schemeClr val="bg1"/>
                </a:solidFill>
              </a:rPr>
              <a:t>) lines uterine </a:t>
            </a:r>
            <a:r>
              <a:rPr lang="en-US" dirty="0" smtClean="0">
                <a:solidFill>
                  <a:schemeClr val="bg1"/>
                </a:solidFill>
              </a:rPr>
              <a:t>cavity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Membrane Can be </a:t>
            </a:r>
            <a:r>
              <a:rPr lang="en-US" dirty="0" err="1" smtClean="0">
                <a:solidFill>
                  <a:schemeClr val="bg1"/>
                </a:solidFill>
              </a:rPr>
              <a:t>lipholized</a:t>
            </a:r>
            <a:r>
              <a:rPr lang="en-US" dirty="0" smtClean="0">
                <a:solidFill>
                  <a:schemeClr val="bg1"/>
                </a:solidFill>
              </a:rPr>
              <a:t> and shipped that can be used to cover the ulcer/wound, various sizes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Now being used for burns and other wounds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430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68976"/>
            <a:ext cx="9144000" cy="52572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RANDOMIZED TRIAL OF 25 PATIENTS WITH     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 NON-HEALING LEG ULCERS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Goal: Could Am Membrane promote wound healing and reconstruction </a:t>
            </a:r>
            <a:r>
              <a:rPr lang="en-US" dirty="0" err="1" smtClean="0">
                <a:solidFill>
                  <a:srgbClr val="FFFFFF"/>
                </a:solidFill>
              </a:rPr>
              <a:t>vs</a:t>
            </a:r>
            <a:r>
              <a:rPr lang="en-US" dirty="0" smtClean="0">
                <a:solidFill>
                  <a:srgbClr val="FFFFFF"/>
                </a:solidFill>
              </a:rPr>
              <a:t> scarring and fibrosis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GP 1</a:t>
            </a:r>
            <a:r>
              <a:rPr lang="en-US" dirty="0" smtClean="0">
                <a:solidFill>
                  <a:srgbClr val="FFFFFF"/>
                </a:solidFill>
              </a:rPr>
              <a:t>: STANDARD CARE/DAILIY DRESSING CHANGE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GP 2</a:t>
            </a:r>
            <a:r>
              <a:rPr lang="en-US" dirty="0" smtClean="0">
                <a:solidFill>
                  <a:srgbClr val="FFFFFF"/>
                </a:solidFill>
              </a:rPr>
              <a:t>: TOPICAL COVERING OF ULCER WITH AMNIOITIC MEMBRANE + DAILY DRESSING CHANGE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Follow Up at Day 7, 14, 21, 30, 45, and 60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Assessed rate and amount of wound healing, ulcer depth, and self-assessed pain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92600" y="6426200"/>
            <a:ext cx="462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El </a:t>
            </a:r>
            <a:r>
              <a:rPr lang="en-US" sz="2000" dirty="0" err="1" smtClean="0">
                <a:solidFill>
                  <a:srgbClr val="FFFFFF"/>
                </a:solidFill>
              </a:rPr>
              <a:t>Hanidy</a:t>
            </a:r>
            <a:r>
              <a:rPr lang="en-US" sz="2000" dirty="0" smtClean="0">
                <a:solidFill>
                  <a:srgbClr val="FFFFFF"/>
                </a:solidFill>
              </a:rPr>
              <a:t> et al </a:t>
            </a:r>
            <a:r>
              <a:rPr lang="en-US" sz="2000" dirty="0" err="1" smtClean="0">
                <a:solidFill>
                  <a:srgbClr val="FFFFFF"/>
                </a:solidFill>
              </a:rPr>
              <a:t>Int</a:t>
            </a:r>
            <a:r>
              <a:rPr lang="en-US" sz="2000" dirty="0" smtClean="0">
                <a:solidFill>
                  <a:srgbClr val="FFFFFF"/>
                </a:solidFill>
              </a:rPr>
              <a:t> J </a:t>
            </a:r>
            <a:r>
              <a:rPr lang="en-US" sz="2000" dirty="0" err="1" smtClean="0">
                <a:solidFill>
                  <a:srgbClr val="FFFFFF"/>
                </a:solidFill>
              </a:rPr>
              <a:t>Womens’s</a:t>
            </a:r>
            <a:r>
              <a:rPr lang="en-US" sz="2000" dirty="0" smtClean="0">
                <a:solidFill>
                  <a:srgbClr val="FFFFFF"/>
                </a:solidFill>
              </a:rPr>
              <a:t> Health 2016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325438"/>
            <a:ext cx="845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</a:rPr>
              <a:t>AMNIOTIC MEMBRANE FOR WOUND HEALING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681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03338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GP 1</a:t>
            </a:r>
            <a:r>
              <a:rPr lang="en-US" dirty="0" smtClean="0">
                <a:solidFill>
                  <a:srgbClr val="FFFFFF"/>
                </a:solidFill>
              </a:rPr>
              <a:t>: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NO IMPROVEMENT IN WOUND HEALING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ONLY 18% SHOWED ANY GRANULATION TISSUE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NO IMPROVEMENT IN PAIN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GP 2: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ALL 14 PATIENTS HAD TOTAL WOUND HEALING WITHIN AVG 33 DAYS OF TREATMENT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13/14 HAD HEALTHY GRANULATION TISSUE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79% HAD SIGNIFICANT REDUCTION IN PAIN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6426200"/>
            <a:ext cx="462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El </a:t>
            </a:r>
            <a:r>
              <a:rPr lang="en-US" sz="2000" dirty="0" err="1" smtClean="0">
                <a:solidFill>
                  <a:srgbClr val="FFFFFF"/>
                </a:solidFill>
              </a:rPr>
              <a:t>Hanidy</a:t>
            </a:r>
            <a:r>
              <a:rPr lang="en-US" sz="2000" dirty="0" smtClean="0">
                <a:solidFill>
                  <a:srgbClr val="FFFFFF"/>
                </a:solidFill>
              </a:rPr>
              <a:t> et al </a:t>
            </a:r>
            <a:r>
              <a:rPr lang="en-US" sz="2000" dirty="0" err="1" smtClean="0">
                <a:solidFill>
                  <a:srgbClr val="FFFFFF"/>
                </a:solidFill>
              </a:rPr>
              <a:t>Int</a:t>
            </a:r>
            <a:r>
              <a:rPr lang="en-US" sz="2000" dirty="0" smtClean="0">
                <a:solidFill>
                  <a:srgbClr val="FFFFFF"/>
                </a:solidFill>
              </a:rPr>
              <a:t> J </a:t>
            </a:r>
            <a:r>
              <a:rPr lang="en-US" sz="2000" dirty="0" err="1" smtClean="0">
                <a:solidFill>
                  <a:srgbClr val="FFFFFF"/>
                </a:solidFill>
              </a:rPr>
              <a:t>Womens’s</a:t>
            </a:r>
            <a:r>
              <a:rPr lang="en-US" sz="2000" dirty="0" smtClean="0">
                <a:solidFill>
                  <a:srgbClr val="FFFFFF"/>
                </a:solidFill>
              </a:rPr>
              <a:t> Health 2016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86618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AMNIOTIC MEMBRANE FOR WOUND HEALING</a:t>
            </a:r>
          </a:p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RESULTS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1290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0333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                                          GP 1:                       GP </a:t>
            </a:r>
            <a:r>
              <a:rPr lang="en-US" dirty="0">
                <a:solidFill>
                  <a:srgbClr val="FFFFFF"/>
                </a:solidFill>
              </a:rPr>
              <a:t>2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 TREATMENT                 Control           Am Membrane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sz="3600" dirty="0" smtClean="0">
                <a:solidFill>
                  <a:srgbClr val="FFFFFF"/>
                </a:solidFill>
              </a:rPr>
              <a:t>Wound Healing           0/11                 14/14</a:t>
            </a:r>
          </a:p>
          <a:p>
            <a:r>
              <a:rPr lang="en-US" sz="3600" dirty="0" smtClean="0">
                <a:solidFill>
                  <a:srgbClr val="FFFFFF"/>
                </a:solidFill>
              </a:rPr>
              <a:t>Granulation </a:t>
            </a:r>
            <a:r>
              <a:rPr lang="en-US" sz="3600" dirty="0" err="1" smtClean="0">
                <a:solidFill>
                  <a:srgbClr val="FFFFFF"/>
                </a:solidFill>
              </a:rPr>
              <a:t>Tiss</a:t>
            </a:r>
            <a:r>
              <a:rPr lang="en-US" sz="3600" dirty="0" smtClean="0">
                <a:solidFill>
                  <a:srgbClr val="FFFFFF"/>
                </a:solidFill>
              </a:rPr>
              <a:t>          2/11                 13/14</a:t>
            </a:r>
          </a:p>
          <a:p>
            <a:r>
              <a:rPr lang="en-US" sz="3600" dirty="0" smtClean="0">
                <a:solidFill>
                  <a:srgbClr val="FFFFFF"/>
                </a:solidFill>
              </a:rPr>
              <a:t>Pain Reduction            0/11                 13/14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6426200"/>
            <a:ext cx="462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El </a:t>
            </a:r>
            <a:r>
              <a:rPr lang="en-US" sz="2000" dirty="0" err="1" smtClean="0">
                <a:solidFill>
                  <a:srgbClr val="FFFFFF"/>
                </a:solidFill>
              </a:rPr>
              <a:t>Hanidy</a:t>
            </a:r>
            <a:r>
              <a:rPr lang="en-US" sz="2000" dirty="0" smtClean="0">
                <a:solidFill>
                  <a:srgbClr val="FFFFFF"/>
                </a:solidFill>
              </a:rPr>
              <a:t> et al </a:t>
            </a:r>
            <a:r>
              <a:rPr lang="en-US" sz="2000" dirty="0" err="1" smtClean="0">
                <a:solidFill>
                  <a:srgbClr val="FFFFFF"/>
                </a:solidFill>
              </a:rPr>
              <a:t>Int</a:t>
            </a:r>
            <a:r>
              <a:rPr lang="en-US" sz="2000" dirty="0" smtClean="0">
                <a:solidFill>
                  <a:srgbClr val="FFFFFF"/>
                </a:solidFill>
              </a:rPr>
              <a:t> J </a:t>
            </a:r>
            <a:r>
              <a:rPr lang="en-US" sz="2000" dirty="0" err="1" smtClean="0">
                <a:solidFill>
                  <a:srgbClr val="FFFFFF"/>
                </a:solidFill>
              </a:rPr>
              <a:t>Womens’s</a:t>
            </a:r>
            <a:r>
              <a:rPr lang="en-US" sz="2000" dirty="0" smtClean="0">
                <a:solidFill>
                  <a:srgbClr val="FFFFFF"/>
                </a:solidFill>
              </a:rPr>
              <a:t> Health 2016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86618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AMNIOTIC MEMBRANE FOR WOUND HEALING</a:t>
            </a:r>
          </a:p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RESULTS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202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Amniotic Fluid Membrane for Non-Healing Wounds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AF Wounds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 r="8889"/>
          <a:stretch>
            <a:fillRect/>
          </a:stretch>
        </p:blipFill>
        <p:spPr>
          <a:xfrm>
            <a:off x="0" y="1600200"/>
            <a:ext cx="9144000" cy="5257800"/>
          </a:xfrm>
        </p:spPr>
      </p:pic>
    </p:spTree>
    <p:extLst>
      <p:ext uri="{BB962C8B-B14F-4D97-AF65-F5344CB8AC3E}">
        <p14:creationId xmlns:p14="http://schemas.microsoft.com/office/powerpoint/2010/main" val="2802287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63876"/>
            <a:ext cx="7772400" cy="1694552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BIOELECTRIC STIMULATION FOR NON-HEALING ULCER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47872"/>
            <a:ext cx="6400800" cy="5110128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 descr="CLI BES 2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8151"/>
            <a:ext cx="9144000" cy="553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8729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ADIPOSE DERIVED REGEN CELLS FOR CHRONIC LIMB ISCHEMIA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53919"/>
            <a:ext cx="8552329" cy="4525963"/>
          </a:xfrm>
        </p:spPr>
        <p:txBody>
          <a:bodyPr/>
          <a:lstStyle/>
          <a:p>
            <a:r>
              <a:rPr lang="en-US" dirty="0" smtClean="0"/>
              <a:t>16 patients with CLI facing amputation</a:t>
            </a:r>
          </a:p>
          <a:p>
            <a:r>
              <a:rPr lang="en-US" dirty="0"/>
              <a:t>ADRCs injected Intramuscularly </a:t>
            </a:r>
            <a:r>
              <a:rPr lang="en-US" dirty="0" smtClean="0"/>
              <a:t>along  calf</a:t>
            </a:r>
          </a:p>
          <a:p>
            <a:r>
              <a:rPr lang="en-US" dirty="0" smtClean="0"/>
              <a:t>No complications of cell delivery</a:t>
            </a:r>
          </a:p>
          <a:p>
            <a:r>
              <a:rPr lang="en-US" dirty="0" smtClean="0"/>
              <a:t>RESULTS:</a:t>
            </a:r>
            <a:br>
              <a:rPr lang="en-US" dirty="0" smtClean="0"/>
            </a:br>
            <a:r>
              <a:rPr lang="en-US" dirty="0" smtClean="0"/>
              <a:t>12/16 were spared amputation</a:t>
            </a:r>
          </a:p>
          <a:p>
            <a:r>
              <a:rPr lang="en-US" dirty="0" smtClean="0"/>
              <a:t>Very impressive wound healing</a:t>
            </a:r>
          </a:p>
          <a:p>
            <a:r>
              <a:rPr lang="en-US" dirty="0" smtClean="0"/>
              <a:t>Significant increase in blood flow by Angiogram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52353" y="6379882"/>
            <a:ext cx="3391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Vaclav </a:t>
            </a:r>
            <a:r>
              <a:rPr lang="en-US" dirty="0" err="1" smtClean="0"/>
              <a:t>Prochazka</a:t>
            </a:r>
            <a:r>
              <a:rPr lang="en-US" dirty="0" smtClean="0"/>
              <a:t> </a:t>
            </a:r>
            <a:r>
              <a:rPr lang="en-US" dirty="0" err="1" smtClean="0"/>
              <a:t>Chech</a:t>
            </a:r>
            <a:r>
              <a:rPr lang="en-US" dirty="0" smtClean="0"/>
              <a:t> </a:t>
            </a:r>
            <a:r>
              <a:rPr lang="en-US" dirty="0" err="1" smtClean="0"/>
              <a:t>Repbulic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657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9686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ADRCs for CLI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pre Rx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7" b="9657"/>
          <a:stretch>
            <a:fillRect/>
          </a:stretch>
        </p:blipFill>
        <p:spPr>
          <a:xfrm>
            <a:off x="0" y="1469745"/>
            <a:ext cx="4392706" cy="3505947"/>
          </a:xfrm>
        </p:spPr>
      </p:pic>
      <p:pic>
        <p:nvPicPr>
          <p:cNvPr id="5" name="Picture 4" descr="Post RX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705" y="1432392"/>
            <a:ext cx="361576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4304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9686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ADRCs for CLI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Content Placeholder 5" descr="ANGIO PRE-POST ADRC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13" b="20113"/>
          <a:stretch>
            <a:fillRect/>
          </a:stretch>
        </p:blipFill>
        <p:spPr>
          <a:xfrm>
            <a:off x="457200" y="1234609"/>
            <a:ext cx="8229600" cy="5473980"/>
          </a:xfrm>
        </p:spPr>
      </p:pic>
      <p:sp>
        <p:nvSpPr>
          <p:cNvPr id="7" name="TextBox 6"/>
          <p:cNvSpPr txBox="1"/>
          <p:nvPr/>
        </p:nvSpPr>
        <p:spPr>
          <a:xfrm>
            <a:off x="1449294" y="817767"/>
            <a:ext cx="2091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PRE ADRCs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1882" y="817566"/>
            <a:ext cx="1727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POST ADRCs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2814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63876"/>
            <a:ext cx="7772400" cy="1694552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CRITICAL LIMB ISCHEMIA         NON-HEALING ULCER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47872"/>
            <a:ext cx="6400800" cy="5110128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 descr="CLI 3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1318150"/>
            <a:ext cx="8318500" cy="532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317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63876"/>
            <a:ext cx="7772400" cy="1694552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CRITICAL LIMB ISCHEMIA         NON-HEALING ULCER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47872"/>
            <a:ext cx="6400800" cy="5110128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 descr="CLI foot ulcer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91440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077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63876"/>
            <a:ext cx="7772400" cy="1694552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CRITICAL LIMB ISCHEMIA         NON-HEALING ULCER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47872"/>
            <a:ext cx="6400800" cy="511012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 descr="CLI Ulcer 3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85" y="1430676"/>
            <a:ext cx="6896100" cy="516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1167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63876"/>
            <a:ext cx="7772400" cy="1694552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CRITICAL LIMB ISCHEMIA         NON-HEALING ULCER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Picture 6" descr="CLI 4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433" y="1269925"/>
            <a:ext cx="4726744" cy="549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68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3100</TotalTime>
  <Words>768</Words>
  <Application>Microsoft Macintosh PowerPoint</Application>
  <PresentationFormat>On-screen Show (4:3)</PresentationFormat>
  <Paragraphs>119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Peripheral Arterial Disease Admissions</vt:lpstr>
      <vt:lpstr>CLI AND PAD ADMISSIONS</vt:lpstr>
      <vt:lpstr>Critical Limb Ischemia Outcomes</vt:lpstr>
      <vt:lpstr>CLI/PAD predominance in Medicare and Medicaid Population</vt:lpstr>
      <vt:lpstr>PowerPoint Presentation</vt:lpstr>
      <vt:lpstr>PowerPoint Presentation</vt:lpstr>
      <vt:lpstr>TREATMENT OPTIONS FOR PAD/CLI</vt:lpstr>
      <vt:lpstr>Bioelectric stimulation to Enhance Angiogenesis</vt:lpstr>
      <vt:lpstr>PowerPoint Presentation</vt:lpstr>
      <vt:lpstr>BIOELETRIC STIMULATION FOR NON-HEALING WOUNDS DUE TO CLI</vt:lpstr>
      <vt:lpstr>Patented Bioelectric Signals for  Specific Target Proteins* </vt:lpstr>
      <vt:lpstr>BIOELECTRIC STIMULATION FOR NON-HEALING ULCER</vt:lpstr>
      <vt:lpstr>PowerPoint Presentation</vt:lpstr>
      <vt:lpstr>PowerPoint Presentation</vt:lpstr>
      <vt:lpstr>BIOELETRIC STIMULATION FOR     NON-HEALING DIABETIC FOOT ULCERS</vt:lpstr>
      <vt:lpstr>PowerPoint Presentation</vt:lpstr>
      <vt:lpstr>Amniotic Fluid and Membrane</vt:lpstr>
      <vt:lpstr> </vt:lpstr>
      <vt:lpstr> </vt:lpstr>
      <vt:lpstr> </vt:lpstr>
      <vt:lpstr>Amniotic Fluid Membrane for Non-Healing Wounds</vt:lpstr>
      <vt:lpstr>BIOELECTRIC STIMULATION FOR NON-HEALING ULCER</vt:lpstr>
      <vt:lpstr>ADIPOSE DERIVED REGEN CELLS FOR CHRONIC LIMB ISCHEMIA</vt:lpstr>
      <vt:lpstr>ADRCs for CLI</vt:lpstr>
      <vt:lpstr>ADRCs for CLI</vt:lpstr>
      <vt:lpstr>CRITICAL LIMB ISCHEMIA         NON-HEALING ULCER</vt:lpstr>
      <vt:lpstr>CRITICAL LIMB ISCHEMIA         NON-HEALING ULCER</vt:lpstr>
      <vt:lpstr>CRITICAL LIMB ISCHEMIA         NON-HEALING ULCER</vt:lpstr>
      <vt:lpstr>CRITICAL LIMB ISCHEMIA         NON-HEALING ULCER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Les Miller</dc:creator>
  <cp:lastModifiedBy>Les Miller</cp:lastModifiedBy>
  <cp:revision>22</cp:revision>
  <dcterms:created xsi:type="dcterms:W3CDTF">2017-07-31T20:19:20Z</dcterms:created>
  <dcterms:modified xsi:type="dcterms:W3CDTF">2017-08-14T02:02:42Z</dcterms:modified>
</cp:coreProperties>
</file>